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3" r:id="rId2"/>
  </p:sldMasterIdLst>
  <p:notesMasterIdLst>
    <p:notesMasterId r:id="rId28"/>
  </p:notesMasterIdLst>
  <p:sldIdLst>
    <p:sldId id="257" r:id="rId3"/>
    <p:sldId id="349" r:id="rId4"/>
    <p:sldId id="453" r:id="rId5"/>
    <p:sldId id="472" r:id="rId6"/>
    <p:sldId id="454" r:id="rId7"/>
    <p:sldId id="455" r:id="rId8"/>
    <p:sldId id="473" r:id="rId9"/>
    <p:sldId id="456" r:id="rId10"/>
    <p:sldId id="457" r:id="rId11"/>
    <p:sldId id="474" r:id="rId12"/>
    <p:sldId id="461" r:id="rId13"/>
    <p:sldId id="462" r:id="rId14"/>
    <p:sldId id="481" r:id="rId15"/>
    <p:sldId id="464" r:id="rId16"/>
    <p:sldId id="475" r:id="rId17"/>
    <p:sldId id="465" r:id="rId18"/>
    <p:sldId id="466" r:id="rId19"/>
    <p:sldId id="476" r:id="rId20"/>
    <p:sldId id="469" r:id="rId21"/>
    <p:sldId id="477" r:id="rId22"/>
    <p:sldId id="478" r:id="rId23"/>
    <p:sldId id="479" r:id="rId24"/>
    <p:sldId id="458" r:id="rId25"/>
    <p:sldId id="480" r:id="rId26"/>
    <p:sldId id="459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855" autoAdjust="0"/>
    <p:restoredTop sz="94660"/>
  </p:normalViewPr>
  <p:slideViewPr>
    <p:cSldViewPr>
      <p:cViewPr varScale="1">
        <p:scale>
          <a:sx n="92" d="100"/>
          <a:sy n="92" d="100"/>
        </p:scale>
        <p:origin x="110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F5332-2E67-4197-A9D6-96730940DD45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D3CE85-8A39-439B-A638-99B69752E8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6741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C97659-6C04-48EA-B305-2919BD7837F2}" type="slidenum">
              <a:rPr lang="en-US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2601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11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0827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12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8383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13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2674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14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37317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15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33508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50032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17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91503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18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79741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19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2361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0091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49111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21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57943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22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05311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23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79795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24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46834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2079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4405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390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16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120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8021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4459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10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0538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533400"/>
            <a:ext cx="7721600" cy="1905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028950"/>
            <a:ext cx="6400800" cy="1771650"/>
          </a:xfrm>
        </p:spPr>
        <p:txBody>
          <a:bodyPr/>
          <a:lstStyle>
            <a:lvl1pPr marL="0" indent="0">
              <a:buFont typeface="Monotype Sorts" pitchFamily="2" charset="2"/>
              <a:buNone/>
              <a:defRPr>
                <a:latin typeface="Arial Black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711200" y="6229350"/>
            <a:ext cx="19304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endParaRPr lang="en-US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spcBef>
                <a:spcPct val="0"/>
              </a:spcBef>
              <a:defRPr>
                <a:solidFill>
                  <a:srgbClr val="5E574E"/>
                </a:solidFill>
              </a:defRPr>
            </a:lvl1pPr>
          </a:lstStyle>
          <a:p>
            <a:endParaRPr lang="en-US"/>
          </a:p>
        </p:txBody>
      </p:sp>
      <p:sp>
        <p:nvSpPr>
          <p:cNvPr id="66566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fld id="{916C66C5-7DFE-4220-9FE1-A3CA8EA0103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6567" name="Line 7"/>
          <p:cNvSpPr>
            <a:spLocks noChangeShapeType="1"/>
          </p:cNvSpPr>
          <p:nvPr/>
        </p:nvSpPr>
        <p:spPr bwMode="auto">
          <a:xfrm>
            <a:off x="457200" y="2514600"/>
            <a:ext cx="81534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DFD222-E453-472C-B553-43E1189E21AE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D94EAD-3A0D-43D4-AD18-89E091F4326E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28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D81A84-347F-4DDF-BAE7-4AD7EF67DA1A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33EE4D-9D4E-4EF0-AD47-C324AD7553D9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AB8B5A-F46E-49EF-8E49-7D4823E30156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B12839-AB46-4EE9-A4EF-3FE952E895F7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4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3" y="273053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F5C15F-19E2-41FF-8AF4-667E84177D41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altLang="zh-CN" sz="3400" b="1" kern="1200" dirty="0">
                <a:solidFill>
                  <a:srgbClr val="A5002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418FE5-389E-4DA0-81AC-5EB98838DD89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BCC775-3ADC-47AB-BC2E-E60055130C74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78600" y="228600"/>
            <a:ext cx="2057400" cy="58293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19800" cy="58293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BCE291-D8F3-4C90-A8DB-6733BB373E02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标题，剪贴画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06400" y="228600"/>
            <a:ext cx="8204200" cy="11430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剪贴画占位符 2"/>
          <p:cNvSpPr>
            <a:spLocks noGrp="1"/>
          </p:cNvSpPr>
          <p:nvPr>
            <p:ph type="clipArt" sz="half" idx="1"/>
          </p:nvPr>
        </p:nvSpPr>
        <p:spPr>
          <a:xfrm>
            <a:off x="457200" y="1885950"/>
            <a:ext cx="4013200" cy="417195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622800" y="1885950"/>
            <a:ext cx="4013200" cy="417195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31800" y="622935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622935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731000" y="622935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3093B3B-E81E-490B-8F1F-1C571ED82160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4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3" y="273053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3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8204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85950"/>
            <a:ext cx="817880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31800" y="62293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</a:defRPr>
            </a:lvl1pPr>
          </a:lstStyle>
          <a:p>
            <a:pPr eaLnBrk="0" fontAlgn="base" hangingPunct="0">
              <a:spcAft>
                <a:spcPct val="0"/>
              </a:spcAft>
            </a:pPr>
            <a:endParaRPr lang="en-US" smtClean="0">
              <a:solidFill>
                <a:srgbClr val="5E574E"/>
              </a:solidFill>
            </a:endParaRPr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</a:defRPr>
            </a:lvl1pPr>
          </a:lstStyle>
          <a:p>
            <a:pPr eaLnBrk="0" fontAlgn="base" hangingPunct="0">
              <a:spcAft>
                <a:spcPct val="0"/>
              </a:spcAft>
            </a:pPr>
            <a:endParaRPr lang="en-US" smtClean="0">
              <a:solidFill>
                <a:srgbClr val="5E574E"/>
              </a:solidFill>
            </a:endParaRPr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</a:defRPr>
            </a:lvl1pPr>
          </a:lstStyle>
          <a:p>
            <a:pPr eaLnBrk="0" fontAlgn="base" hangingPunct="0">
              <a:spcAft>
                <a:spcPct val="0"/>
              </a:spcAft>
            </a:pPr>
            <a:fld id="{6B1821FE-FA4C-47C1-B685-876E6334E4D6}" type="slidenum">
              <a:rPr lang="en-US" smtClean="0">
                <a:solidFill>
                  <a:srgbClr val="5E574E"/>
                </a:solidFill>
              </a:rPr>
              <a:pPr eaLnBrk="0" fontAlgn="base" hangingPunct="0">
                <a:spcAft>
                  <a:spcPct val="0"/>
                </a:spcAft>
              </a:pPr>
              <a:t>‹#›</a:t>
            </a:fld>
            <a:endParaRPr lang="en-US" smtClean="0">
              <a:solidFill>
                <a:srgbClr val="5E574E"/>
              </a:solidFill>
            </a:endParaRPr>
          </a:p>
        </p:txBody>
      </p:sp>
      <p:sp>
        <p:nvSpPr>
          <p:cNvPr id="65543" name="Line 7"/>
          <p:cNvSpPr>
            <a:spLocks noChangeShapeType="1"/>
          </p:cNvSpPr>
          <p:nvPr/>
        </p:nvSpPr>
        <p:spPr bwMode="auto">
          <a:xfrm>
            <a:off x="457200" y="1600200"/>
            <a:ext cx="81534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z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y"/>
        <a:defRPr kumimoji="1"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x"/>
        <a:defRPr kumimoji="1"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•"/>
        <a:defRPr kumimoji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1295400"/>
            <a:ext cx="8153400" cy="3048000"/>
          </a:xfrm>
        </p:spPr>
        <p:txBody>
          <a:bodyPr/>
          <a:lstStyle/>
          <a:p>
            <a:r>
              <a:rPr lang="en-US" altLang="zh-CN" sz="3200" b="1" dirty="0" smtClean="0">
                <a:solidFill>
                  <a:srgbClr val="A50021"/>
                </a:solidFill>
              </a:rPr>
              <a:t>Lecture 27: LM3S9B96 Microcontroller – Inter-Integrated Circuit (I</a:t>
            </a:r>
            <a:r>
              <a:rPr lang="en-US" altLang="zh-CN" sz="3200" b="1" baseline="30000" dirty="0" smtClean="0">
                <a:solidFill>
                  <a:srgbClr val="A50021"/>
                </a:solidFill>
              </a:rPr>
              <a:t>2</a:t>
            </a:r>
            <a:r>
              <a:rPr lang="en-US" altLang="zh-CN" sz="3200" b="1" dirty="0" smtClean="0">
                <a:solidFill>
                  <a:srgbClr val="A50021"/>
                </a:solidFill>
              </a:rPr>
              <a:t>C) Interface</a:t>
            </a:r>
            <a:br>
              <a:rPr lang="en-US" altLang="zh-CN" sz="3200" b="1" dirty="0" smtClean="0">
                <a:solidFill>
                  <a:srgbClr val="A50021"/>
                </a:solidFill>
              </a:rPr>
            </a:br>
            <a:endParaRPr lang="en-US" altLang="zh-CN" sz="3200" dirty="0" smtClean="0">
              <a:solidFill>
                <a:srgbClr val="A5002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Data Format with 7-Bit Address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endParaRPr lang="en-US" sz="2400" b="1" dirty="0" smtClean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9733" y="2132856"/>
            <a:ext cx="8934267" cy="15121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39752" y="3501008"/>
            <a:ext cx="3888432" cy="1428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矩形 6"/>
          <p:cNvSpPr/>
          <p:nvPr/>
        </p:nvSpPr>
        <p:spPr>
          <a:xfrm>
            <a:off x="467544" y="5085184"/>
            <a:ext cx="84249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A zero in the R/S position of the first byte means that the master transmits (sends) data to the selected slave, and a one in this position means that the master receives data from the slave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Data Validity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The data on the SDA line must be stable during the high period of the clock 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The data line can only change when SCL is Low 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3648" y="3284984"/>
            <a:ext cx="6200775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Arbitration</a:t>
            </a:r>
            <a:endParaRPr lang="en-GB" sz="3200" dirty="0"/>
          </a:p>
        </p:txBody>
      </p:sp>
      <p:pic>
        <p:nvPicPr>
          <p:cNvPr id="28676" name="Picture 4" descr="http://my.csdn.net/uploads/201207/17/1342533606_8757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916832"/>
            <a:ext cx="8677275" cy="47720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Acknowledge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All bus transactions have a required acknowledge clock cycle</a:t>
            </a:r>
            <a:endParaRPr lang="en-US" sz="2400" dirty="0" smtClean="0">
              <a:solidFill>
                <a:srgbClr val="FF0000"/>
              </a:solidFill>
            </a:endParaRP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During the acknowledge cycle, the transmitter (master or slave) releases the SDA line 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To acknowledge the transaction, the receiver must pull down SDA during the acknowledge clock cycle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When a slave receiver does not </a:t>
            </a:r>
            <a:r>
              <a:rPr lang="en-US" sz="2000" dirty="0" err="1" smtClean="0"/>
              <a:t>ack</a:t>
            </a:r>
            <a:r>
              <a:rPr lang="en-US" sz="2000" dirty="0" smtClean="0"/>
              <a:t> the slave address, the master can generate a STOP condition and abort the current transfer. 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dirty="0" smtClean="0"/>
              <a:t>W</a:t>
            </a:r>
            <a:r>
              <a:rPr lang="en-US" sz="2000" dirty="0" smtClean="0"/>
              <a:t>hen the master acting as a receiver, it is responsible for acknowledging each transfer made by the slave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The master receiver controls the number of bytes in the transfer by not generating an acknowledge on the last data byte; slave transmitter will give up the data 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Available Speed Modes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The I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C bus can run in either Standard mode (100 kbps) or Fast mode (400 kbps) 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The selected mode should match the speed of the other I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C devices on the bus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The mode is selected by using a value in the </a:t>
            </a:r>
            <a:r>
              <a:rPr lang="en-US" sz="2400" b="1" dirty="0" smtClean="0"/>
              <a:t>I2C Master Timer Period (I2CMTPR) </a:t>
            </a:r>
            <a:r>
              <a:rPr lang="en-US" sz="2400" dirty="0" smtClean="0"/>
              <a:t>register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The I2C clock rate is determined by the parameters: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>
                <a:solidFill>
                  <a:srgbClr val="00B0F0"/>
                </a:solidFill>
              </a:rPr>
              <a:t>CLK_PRD</a:t>
            </a:r>
            <a:r>
              <a:rPr lang="en-US" sz="2000" i="1" dirty="0" smtClean="0"/>
              <a:t> </a:t>
            </a:r>
            <a:r>
              <a:rPr lang="en-US" sz="2000" dirty="0" smtClean="0"/>
              <a:t>is the system clock period 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>
                <a:solidFill>
                  <a:srgbClr val="00B0F0"/>
                </a:solidFill>
              </a:rPr>
              <a:t>SCL_LP</a:t>
            </a:r>
            <a:r>
              <a:rPr lang="en-US" sz="2000" i="1" dirty="0" smtClean="0"/>
              <a:t> </a:t>
            </a:r>
            <a:r>
              <a:rPr lang="en-US" sz="2000" dirty="0" smtClean="0"/>
              <a:t>is the low phase of SCL (fixed at 6) 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>
                <a:solidFill>
                  <a:srgbClr val="00B0F0"/>
                </a:solidFill>
              </a:rPr>
              <a:t>SCL_HP</a:t>
            </a:r>
            <a:r>
              <a:rPr lang="en-US" sz="2000" i="1" dirty="0" smtClean="0"/>
              <a:t> </a:t>
            </a:r>
            <a:r>
              <a:rPr lang="en-US" sz="2000" dirty="0" smtClean="0"/>
              <a:t>is the high phase of SCL (fixed at 4)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>
                <a:solidFill>
                  <a:srgbClr val="00B0F0"/>
                </a:solidFill>
              </a:rPr>
              <a:t>TIMER_PRD</a:t>
            </a:r>
            <a:r>
              <a:rPr lang="en-US" sz="2000" dirty="0" smtClean="0"/>
              <a:t> is the programmed value in the </a:t>
            </a:r>
            <a:r>
              <a:rPr lang="en-US" sz="2000" b="1" dirty="0" smtClean="0"/>
              <a:t>I2CMTPR</a:t>
            </a:r>
            <a:r>
              <a:rPr lang="en-US" sz="2000" dirty="0" smtClean="0"/>
              <a:t> register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</a:pPr>
            <a:endParaRPr lang="en-US" sz="20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Available Speed Modes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</a:pPr>
            <a:r>
              <a:rPr lang="en-US" sz="2000" i="1" dirty="0" smtClean="0">
                <a:solidFill>
                  <a:srgbClr val="00B0F0"/>
                </a:solidFill>
              </a:rPr>
              <a:t>SCL_PERIOD = 2 × (1 + TIMER_PRD) × (SCL_LP + SCL_HP) × CLK_PRD</a:t>
            </a:r>
            <a:endParaRPr lang="en-US" sz="2000" dirty="0" smtClean="0">
              <a:solidFill>
                <a:srgbClr val="00B0F0"/>
              </a:solidFill>
            </a:endParaRP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For example: </a:t>
            </a:r>
            <a:r>
              <a:rPr lang="en-US" sz="2000" i="1" dirty="0" smtClean="0"/>
              <a:t>CLK_PRD = 50 ns, TIMER_PRD = 2, SCL_LP=6, SCL_HP=4</a:t>
            </a:r>
            <a:endParaRPr lang="en-US" sz="2000" dirty="0" smtClean="0"/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</a:pPr>
            <a:r>
              <a:rPr lang="en-US" sz="2000" i="1" dirty="0" smtClean="0"/>
              <a:t>	</a:t>
            </a:r>
            <a:r>
              <a:rPr lang="en-US" sz="2000" dirty="0" smtClean="0"/>
              <a:t>Therefore, the SCL frequency is :  1/</a:t>
            </a:r>
            <a:r>
              <a:rPr lang="en-US" sz="2000" i="1" dirty="0" smtClean="0"/>
              <a:t>SCL_PERIOD = 333 </a:t>
            </a:r>
            <a:r>
              <a:rPr lang="en-US" sz="2000" i="1" dirty="0" err="1" smtClean="0"/>
              <a:t>Khz</a:t>
            </a:r>
            <a:endParaRPr lang="en-US" sz="2000" i="1" dirty="0" smtClean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3429000"/>
            <a:ext cx="7981950" cy="293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Interrupts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The I2C can generate interrupts when the following conditions are observed: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Master transaction completed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Master transaction error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Slave transaction received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Slave transaction requested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Stop condition on bus detected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Start condition on bus detected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The I2C master and I2C slave modules have separate interrupt signals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A module can generate interrupts for multiple conditions but only one single interrupt signal is sent to the interrupt controller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I</a:t>
            </a:r>
            <a:r>
              <a:rPr lang="en-US" sz="3200" b="1" baseline="30000" dirty="0" smtClean="0"/>
              <a:t>2</a:t>
            </a:r>
            <a:r>
              <a:rPr lang="en-US" sz="3200" b="1" dirty="0" smtClean="0"/>
              <a:t>C Master Interrupts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When a transaction completes or when an error occurs during a transaction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To enable the I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C master interrupt, the </a:t>
            </a:r>
            <a:r>
              <a:rPr lang="en-US" sz="2400" dirty="0" smtClean="0">
                <a:solidFill>
                  <a:srgbClr val="00B0F0"/>
                </a:solidFill>
              </a:rPr>
              <a:t>IM</a:t>
            </a:r>
            <a:r>
              <a:rPr lang="en-US" sz="2400" dirty="0" smtClean="0"/>
              <a:t> bit in the </a:t>
            </a:r>
            <a:r>
              <a:rPr lang="en-US" sz="2400" b="1" dirty="0" smtClean="0"/>
              <a:t>I2C Master Interrupt Mask (I2CMIMR) </a:t>
            </a:r>
            <a:r>
              <a:rPr lang="en-US" sz="2400" dirty="0" smtClean="0"/>
              <a:t>register must be set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When an interrupt condition is met, software must check the </a:t>
            </a:r>
            <a:r>
              <a:rPr lang="en-US" sz="2400" dirty="0" smtClean="0">
                <a:solidFill>
                  <a:srgbClr val="00B0F0"/>
                </a:solidFill>
              </a:rPr>
              <a:t>ERROR</a:t>
            </a:r>
            <a:r>
              <a:rPr lang="en-US" sz="2400" dirty="0" smtClean="0"/>
              <a:t> bit in the </a:t>
            </a:r>
            <a:r>
              <a:rPr lang="en-US" sz="2400" b="1" dirty="0" smtClean="0"/>
              <a:t>I2C Master Control/Status (I2CMCS) </a:t>
            </a:r>
            <a:r>
              <a:rPr lang="en-US" sz="2400" dirty="0" smtClean="0"/>
              <a:t>register to verify that an error didn't occur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The interrupt is cleared by writing a </a:t>
            </a:r>
            <a:r>
              <a:rPr lang="en-US" sz="2400" b="1" dirty="0" smtClean="0">
                <a:solidFill>
                  <a:srgbClr val="FF0000"/>
                </a:solidFill>
              </a:rPr>
              <a:t>1</a:t>
            </a:r>
            <a:r>
              <a:rPr lang="en-US" sz="2400" dirty="0" smtClean="0"/>
              <a:t> to the </a:t>
            </a:r>
            <a:r>
              <a:rPr lang="en-US" sz="2400" dirty="0" smtClean="0">
                <a:solidFill>
                  <a:srgbClr val="00B0F0"/>
                </a:solidFill>
              </a:rPr>
              <a:t>IC</a:t>
            </a:r>
            <a:r>
              <a:rPr lang="en-US" sz="2400" dirty="0" smtClean="0"/>
              <a:t> bit in the </a:t>
            </a:r>
            <a:r>
              <a:rPr lang="en-US" sz="2400" b="1" dirty="0" smtClean="0"/>
              <a:t>I2C Master Interrupt Clear (I2CMICR) </a:t>
            </a:r>
            <a:r>
              <a:rPr lang="en-US" sz="2400" dirty="0" smtClean="0"/>
              <a:t>register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If the application doesn't require the use of interrupts, the raw interrupt status is always visible via the </a:t>
            </a:r>
            <a:r>
              <a:rPr lang="en-US" sz="2400" b="1" dirty="0" smtClean="0"/>
              <a:t>I2C Master Raw Interrupt Status (I2CMRIS) </a:t>
            </a:r>
            <a:r>
              <a:rPr lang="en-US" sz="2400" dirty="0" smtClean="0"/>
              <a:t>register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I</a:t>
            </a:r>
            <a:r>
              <a:rPr lang="en-US" sz="3200" b="1" baseline="30000" dirty="0" smtClean="0"/>
              <a:t>2</a:t>
            </a:r>
            <a:r>
              <a:rPr lang="en-US" sz="3200" b="1" dirty="0" smtClean="0"/>
              <a:t>C Slave Interrupts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When data has been received or requested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This interrupt is enabled by setting the </a:t>
            </a:r>
            <a:r>
              <a:rPr lang="en-US" sz="2000" dirty="0" smtClean="0">
                <a:solidFill>
                  <a:srgbClr val="00B0F0"/>
                </a:solidFill>
              </a:rPr>
              <a:t>DATAIM</a:t>
            </a:r>
            <a:r>
              <a:rPr lang="en-US" sz="2000" dirty="0" smtClean="0"/>
              <a:t> bit in the in the </a:t>
            </a:r>
            <a:r>
              <a:rPr lang="en-US" sz="2000" b="1" dirty="0" smtClean="0"/>
              <a:t>I2C Slave Interrupt Mask (I2CSIMR) </a:t>
            </a:r>
            <a:r>
              <a:rPr lang="en-US" sz="2000" dirty="0" smtClean="0"/>
              <a:t>register 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Software determines whether the module should write (transmit) or read (receive) data from the </a:t>
            </a:r>
            <a:r>
              <a:rPr lang="en-US" sz="2000" b="1" dirty="0" smtClean="0"/>
              <a:t>I2C Slave Data (I2CSDR) </a:t>
            </a:r>
            <a:r>
              <a:rPr lang="en-US" sz="2000" dirty="0" smtClean="0"/>
              <a:t>register, by checking the </a:t>
            </a:r>
            <a:r>
              <a:rPr lang="en-US" sz="2000" dirty="0" smtClean="0">
                <a:solidFill>
                  <a:srgbClr val="00B0F0"/>
                </a:solidFill>
              </a:rPr>
              <a:t>RREQ</a:t>
            </a:r>
            <a:r>
              <a:rPr lang="en-US" sz="2000" dirty="0" smtClean="0"/>
              <a:t> and </a:t>
            </a:r>
            <a:r>
              <a:rPr lang="en-US" sz="2000" dirty="0" smtClean="0">
                <a:solidFill>
                  <a:srgbClr val="00B0F0"/>
                </a:solidFill>
              </a:rPr>
              <a:t>TREQ</a:t>
            </a:r>
            <a:r>
              <a:rPr lang="en-US" sz="2000" dirty="0" smtClean="0"/>
              <a:t> bits of the</a:t>
            </a:r>
            <a:r>
              <a:rPr lang="en-US" sz="2000" b="1" dirty="0" smtClean="0"/>
              <a:t> I2C Slave Control/Status (I2CSCSR) </a:t>
            </a:r>
            <a:r>
              <a:rPr lang="en-US" sz="2000" dirty="0" smtClean="0"/>
              <a:t>register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The interrupt is cleared by setting the DATAIC bit in the </a:t>
            </a:r>
            <a:r>
              <a:rPr lang="en-US" sz="2000" b="1" dirty="0" smtClean="0"/>
              <a:t>I2C Slave Interrupt Clear (I2CSICR) </a:t>
            </a:r>
            <a:r>
              <a:rPr lang="en-US" sz="2000" dirty="0" smtClean="0"/>
              <a:t>register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In addition, the slave module can generate an interrupt when a start and stop condition is detected (</a:t>
            </a:r>
            <a:r>
              <a:rPr lang="en-US" sz="2000" dirty="0" smtClean="0">
                <a:solidFill>
                  <a:srgbClr val="00B0F0"/>
                </a:solidFill>
              </a:rPr>
              <a:t>STARTIM</a:t>
            </a:r>
            <a:r>
              <a:rPr lang="en-US" sz="2000" dirty="0" smtClean="0"/>
              <a:t> and </a:t>
            </a:r>
            <a:r>
              <a:rPr lang="en-US" sz="2000" dirty="0" smtClean="0">
                <a:solidFill>
                  <a:srgbClr val="00B0F0"/>
                </a:solidFill>
              </a:rPr>
              <a:t>STOPIM</a:t>
            </a:r>
            <a:r>
              <a:rPr lang="en-US" sz="2000" dirty="0" smtClean="0"/>
              <a:t> bits in </a:t>
            </a:r>
            <a:r>
              <a:rPr lang="en-US" sz="2000" b="1" dirty="0" smtClean="0"/>
              <a:t>I2CSIMR</a:t>
            </a:r>
            <a:r>
              <a:rPr lang="en-US" sz="2000" dirty="0" smtClean="0"/>
              <a:t>)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If the application doesn't require the use of interrupts, the raw interrupt status is always visible via the </a:t>
            </a:r>
            <a:r>
              <a:rPr lang="en-US" sz="2000" b="1" dirty="0" smtClean="0"/>
              <a:t>I2C Slave Raw Interrupt Status (I2CMRIS) </a:t>
            </a:r>
            <a:r>
              <a:rPr lang="en-US" sz="2000" dirty="0" smtClean="0"/>
              <a:t>register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Loopback Operation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The I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C modules can be placed into an internal loopback mode for diagnostic or debug work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Set the </a:t>
            </a:r>
            <a:r>
              <a:rPr lang="en-US" sz="2400" dirty="0" smtClean="0">
                <a:solidFill>
                  <a:srgbClr val="00B0F0"/>
                </a:solidFill>
              </a:rPr>
              <a:t>LPBK</a:t>
            </a:r>
            <a:r>
              <a:rPr lang="en-US" sz="2400" dirty="0" smtClean="0"/>
              <a:t> bit in the </a:t>
            </a:r>
            <a:r>
              <a:rPr lang="en-US" sz="2400" b="1" dirty="0" smtClean="0"/>
              <a:t>I2C Master Configuration (I2CMCR) </a:t>
            </a:r>
            <a:r>
              <a:rPr lang="en-US" sz="2400" dirty="0" smtClean="0"/>
              <a:t>register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SDA and SCL signals from the master and slave modules are tied together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1187624" y="685800"/>
            <a:ext cx="7600776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dirty="0" err="1" smtClean="0"/>
              <a:t>Stellaris</a:t>
            </a:r>
            <a:r>
              <a:rPr lang="en-US" sz="3600" b="1" dirty="0" smtClean="0"/>
              <a:t>® LM3S9B96 Microcontroller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sz="3600" dirty="0" smtClean="0">
                <a:solidFill>
                  <a:srgbClr val="000000"/>
                </a:solidFill>
                <a:latin typeface="Arial Black" pitchFamily="34" charset="0"/>
              </a:rPr>
              <a:t>Data Sheet</a:t>
            </a:r>
            <a:endParaRPr kumimoji="1" lang="en-GB" sz="3600" dirty="0" smtClean="0"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066800" y="2895600"/>
            <a:ext cx="7105600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None/>
            </a:pPr>
            <a:r>
              <a:rPr kumimoji="1" lang="en-GB" sz="2800" dirty="0" smtClean="0">
                <a:solidFill>
                  <a:srgbClr val="000000"/>
                </a:solidFill>
                <a:latin typeface="Arial Black" pitchFamily="34" charset="0"/>
              </a:rPr>
              <a:t>Chapter 16</a:t>
            </a: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None/>
            </a:pPr>
            <a:r>
              <a:rPr lang="en-US" sz="2800" b="1" dirty="0" smtClean="0"/>
              <a:t>Inter-Integrated Circuit (I</a:t>
            </a:r>
            <a:r>
              <a:rPr lang="en-US" sz="2800" b="1" baseline="30000" dirty="0" smtClean="0"/>
              <a:t>2</a:t>
            </a:r>
            <a:r>
              <a:rPr lang="en-US" sz="2800" b="1" dirty="0" smtClean="0"/>
              <a:t>C) Interface</a:t>
            </a:r>
            <a:endParaRPr kumimoji="1" lang="en-GB" sz="2800" dirty="0" smtClean="0">
              <a:solidFill>
                <a:srgbClr val="00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I</a:t>
            </a:r>
            <a:r>
              <a:rPr lang="en-US" sz="3200" b="1" baseline="30000" dirty="0" smtClean="0"/>
              <a:t>2</a:t>
            </a:r>
            <a:r>
              <a:rPr lang="en-US" sz="3200" b="1" dirty="0" smtClean="0"/>
              <a:t>C Master Command Sequences</a:t>
            </a:r>
            <a:endParaRPr lang="en-GB" sz="3200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1844824"/>
            <a:ext cx="232410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3608" y="2348880"/>
            <a:ext cx="2868563" cy="3862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99992" y="2564904"/>
            <a:ext cx="2579027" cy="375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7" name="肘形连接符 16"/>
          <p:cNvCxnSpPr/>
          <p:nvPr/>
        </p:nvCxnSpPr>
        <p:spPr bwMode="auto">
          <a:xfrm flipV="1">
            <a:off x="2267744" y="2132856"/>
            <a:ext cx="4104456" cy="4079056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直接连接符 21"/>
          <p:cNvCxnSpPr/>
          <p:nvPr/>
        </p:nvCxnSpPr>
        <p:spPr bwMode="auto">
          <a:xfrm>
            <a:off x="6372200" y="2132856"/>
            <a:ext cx="0" cy="432048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35500" y="2289572"/>
            <a:ext cx="2621546" cy="4362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52984" y="2569096"/>
            <a:ext cx="3741825" cy="3637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I</a:t>
            </a:r>
            <a:r>
              <a:rPr lang="en-US" sz="3200" b="1" baseline="30000" dirty="0" smtClean="0"/>
              <a:t>2</a:t>
            </a:r>
            <a:r>
              <a:rPr lang="en-US" sz="3200" b="1" dirty="0" smtClean="0"/>
              <a:t>C Master Command Sequences</a:t>
            </a:r>
            <a:endParaRPr lang="en-GB" sz="3200" dirty="0"/>
          </a:p>
        </p:txBody>
      </p:sp>
      <p:cxnSp>
        <p:nvCxnSpPr>
          <p:cNvPr id="17" name="肘形连接符 16"/>
          <p:cNvCxnSpPr/>
          <p:nvPr/>
        </p:nvCxnSpPr>
        <p:spPr bwMode="auto">
          <a:xfrm flipV="1">
            <a:off x="2267744" y="2132856"/>
            <a:ext cx="4248472" cy="4079056"/>
          </a:xfrm>
          <a:prstGeom prst="bentConnector3">
            <a:avLst>
              <a:gd name="adj1" fmla="val 54484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直接连接符 21"/>
          <p:cNvCxnSpPr/>
          <p:nvPr/>
        </p:nvCxnSpPr>
        <p:spPr bwMode="auto">
          <a:xfrm>
            <a:off x="6528916" y="2120156"/>
            <a:ext cx="0" cy="432048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43608" y="1844824"/>
            <a:ext cx="2162175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I</a:t>
            </a:r>
            <a:r>
              <a:rPr lang="en-US" sz="3200" b="1" baseline="30000" dirty="0" smtClean="0"/>
              <a:t>2</a:t>
            </a:r>
            <a:r>
              <a:rPr lang="en-US" sz="3200" b="1" dirty="0" smtClean="0"/>
              <a:t>C Slave Command Sequences</a:t>
            </a:r>
            <a:endParaRPr lang="en-GB" sz="3200" dirty="0"/>
          </a:p>
        </p:txBody>
      </p:sp>
      <p:cxnSp>
        <p:nvCxnSpPr>
          <p:cNvPr id="17" name="肘形连接符 16"/>
          <p:cNvCxnSpPr/>
          <p:nvPr/>
        </p:nvCxnSpPr>
        <p:spPr bwMode="auto">
          <a:xfrm flipV="1">
            <a:off x="1979712" y="2204864"/>
            <a:ext cx="4824536" cy="3240360"/>
          </a:xfrm>
          <a:prstGeom prst="bentConnector3">
            <a:avLst>
              <a:gd name="adj1" fmla="val 2315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直接连接符 21"/>
          <p:cNvCxnSpPr/>
          <p:nvPr/>
        </p:nvCxnSpPr>
        <p:spPr bwMode="auto">
          <a:xfrm>
            <a:off x="6804248" y="2204864"/>
            <a:ext cx="0" cy="432048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1916832"/>
            <a:ext cx="242887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13892" y="2437780"/>
            <a:ext cx="1847850" cy="300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57972" y="2658120"/>
            <a:ext cx="4438650" cy="336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Initialization and Configuration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The following example shows how to configure the I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C module to transmit a single byte as a master: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1. Enable the I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C clock by writing a value of 0x00001000 to the </a:t>
            </a:r>
            <a:r>
              <a:rPr lang="en-US" sz="2000" b="1" dirty="0" smtClean="0"/>
              <a:t>RCGC1 </a:t>
            </a:r>
            <a:r>
              <a:rPr lang="en-US" sz="2000" dirty="0" smtClean="0"/>
              <a:t>register in the System Control module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2. Enable the clock to the appropriate GPIO module via the </a:t>
            </a:r>
            <a:r>
              <a:rPr lang="en-US" sz="2000" b="1" dirty="0" smtClean="0"/>
              <a:t>RCGC2 </a:t>
            </a:r>
            <a:r>
              <a:rPr lang="en-US" sz="2000" dirty="0" smtClean="0"/>
              <a:t>register in the System Control module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3. In the GPIO module, enable the appropriate pins for their alternate function using the </a:t>
            </a:r>
            <a:r>
              <a:rPr lang="en-US" sz="2000" b="1" dirty="0" smtClean="0"/>
              <a:t>GPIOAFSEL </a:t>
            </a:r>
            <a:r>
              <a:rPr lang="en-US" sz="2000" dirty="0" smtClean="0"/>
              <a:t>register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4. Enable the I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C pins for Open Drain operation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5. Configure the </a:t>
            </a:r>
            <a:r>
              <a:rPr lang="en-US" sz="2000" dirty="0" err="1" smtClean="0">
                <a:solidFill>
                  <a:srgbClr val="00B0F0"/>
                </a:solidFill>
              </a:rPr>
              <a:t>PMCn</a:t>
            </a:r>
            <a:r>
              <a:rPr lang="en-US" sz="2000" dirty="0" smtClean="0"/>
              <a:t> fields in the </a:t>
            </a:r>
            <a:r>
              <a:rPr lang="en-US" sz="2000" b="1" dirty="0" smtClean="0"/>
              <a:t>GPIOPCTL </a:t>
            </a:r>
            <a:r>
              <a:rPr lang="en-US" sz="2000" dirty="0" smtClean="0"/>
              <a:t>register to assign the I2C signals to the appropriate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6. Initialize the I2C Master by writing the </a:t>
            </a:r>
            <a:r>
              <a:rPr lang="en-US" sz="2000" b="1" dirty="0" smtClean="0"/>
              <a:t>I2CMCR </a:t>
            </a:r>
            <a:r>
              <a:rPr lang="en-US" sz="2000" dirty="0" smtClean="0"/>
              <a:t>register with a value of 0x00000010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Initialization and Configuration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7. Set the desired SCL clock speed of 100 Kbps by writing the </a:t>
            </a:r>
            <a:r>
              <a:rPr lang="en-US" sz="2000" b="1" dirty="0" smtClean="0"/>
              <a:t>I2CMTPR </a:t>
            </a:r>
            <a:r>
              <a:rPr lang="en-US" sz="2000" dirty="0" smtClean="0"/>
              <a:t>register with the correct value: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</a:pPr>
            <a:r>
              <a:rPr lang="en-US" sz="2000" dirty="0" smtClean="0">
                <a:latin typeface="Castellar" pitchFamily="18" charset="0"/>
              </a:rPr>
              <a:t>		(System Clock/(2*(SCL_LP + SCL_HP)*SCL_CLK))-1;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</a:pPr>
            <a:r>
              <a:rPr lang="en-US" sz="2000" dirty="0" smtClean="0">
                <a:latin typeface="Castellar" pitchFamily="18" charset="0"/>
              </a:rPr>
              <a:t>		= (20MHz/(2*(6+4)*100000))-1;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</a:pPr>
            <a:r>
              <a:rPr lang="en-US" sz="2000" dirty="0" smtClean="0">
                <a:latin typeface="Castellar" pitchFamily="18" charset="0"/>
              </a:rPr>
              <a:t>		= 9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8. Specify the slave address of the master and that the next operation is a Transmit by writing the </a:t>
            </a:r>
            <a:r>
              <a:rPr lang="en-US" sz="2000" b="1" dirty="0" smtClean="0"/>
              <a:t>I2CMSA </a:t>
            </a:r>
            <a:r>
              <a:rPr lang="en-US" sz="2000" dirty="0" smtClean="0"/>
              <a:t>register with a value of 0x00000076, which sets the slave address to 0x3B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9. Place data (byte) to be transmitted in the data register by writing the </a:t>
            </a:r>
            <a:r>
              <a:rPr lang="en-US" sz="2000" b="1" dirty="0" smtClean="0"/>
              <a:t>I2CMDR </a:t>
            </a:r>
            <a:r>
              <a:rPr lang="en-US" sz="2000" dirty="0" smtClean="0"/>
              <a:t>register with the desired data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10. Initiate a single byte transmit of the data from Master to Slave by writing the </a:t>
            </a:r>
            <a:r>
              <a:rPr lang="en-US" sz="2000" b="1" dirty="0" smtClean="0"/>
              <a:t>I2CMCS </a:t>
            </a:r>
            <a:r>
              <a:rPr lang="en-US" sz="2000" dirty="0" smtClean="0"/>
              <a:t>register with a value of 0x00000007 (STOP, START, RUN)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11. Wait until the transmission completes by polling the </a:t>
            </a:r>
            <a:r>
              <a:rPr lang="en-US" sz="2000" b="1" dirty="0" smtClean="0"/>
              <a:t>I2CMCS </a:t>
            </a:r>
            <a:r>
              <a:rPr lang="en-US" sz="2000" dirty="0" smtClean="0"/>
              <a:t>register’s </a:t>
            </a:r>
            <a:r>
              <a:rPr lang="en-US" sz="2000" dirty="0" smtClean="0">
                <a:solidFill>
                  <a:srgbClr val="00B0F0"/>
                </a:solidFill>
              </a:rPr>
              <a:t>BUSBSY</a:t>
            </a:r>
            <a:r>
              <a:rPr lang="en-US" sz="2000" dirty="0" smtClean="0"/>
              <a:t> bit until it has been cleared.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Register Map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The I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C’s base address: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I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C Master 0: 0x4002.0000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I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C Slave 0: 0x4002.0800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I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C Master 1: 0x4002.1000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I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C Slave 1: 0x4002.1800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Table 16-4 on page 701 lists the I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C interface registers.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For detailed register descriptions, refer to Chapter 16.6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Inter-Integrated Circuit (I</a:t>
            </a:r>
            <a:r>
              <a:rPr lang="en-US" sz="3200" b="1" baseline="30000" dirty="0" smtClean="0"/>
              <a:t>2</a:t>
            </a:r>
            <a:r>
              <a:rPr lang="en-US" sz="3200" b="1" dirty="0" smtClean="0"/>
              <a:t>C) Interface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800" dirty="0" smtClean="0"/>
              <a:t>The Inter-Integrated Circuit (I</a:t>
            </a:r>
            <a:r>
              <a:rPr lang="en-US" sz="2800" baseline="30000" dirty="0" smtClean="0"/>
              <a:t>2</a:t>
            </a:r>
            <a:r>
              <a:rPr lang="en-US" sz="2800" dirty="0" smtClean="0"/>
              <a:t>C) bus :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bi-directional data transfer via a two-wire design: a serial data line </a:t>
            </a:r>
            <a:r>
              <a:rPr lang="en-US" sz="2400" dirty="0" smtClean="0">
                <a:solidFill>
                  <a:srgbClr val="00B0F0"/>
                </a:solidFill>
              </a:rPr>
              <a:t>SDA</a:t>
            </a:r>
            <a:r>
              <a:rPr lang="en-US" sz="2400" dirty="0" smtClean="0"/>
              <a:t> and a serial clock line </a:t>
            </a:r>
            <a:r>
              <a:rPr lang="en-US" sz="2400" dirty="0" smtClean="0">
                <a:solidFill>
                  <a:srgbClr val="00B0F0"/>
                </a:solidFill>
              </a:rPr>
              <a:t>SCL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interfaces to external I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C devices: serial memory, networking devices, LCDs, tone generators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Inter-Integrated Circuit (I</a:t>
            </a:r>
            <a:r>
              <a:rPr lang="en-US" sz="3200" b="1" baseline="30000" dirty="0" smtClean="0"/>
              <a:t>2</a:t>
            </a:r>
            <a:r>
              <a:rPr lang="en-US" sz="3200" b="1" dirty="0" smtClean="0"/>
              <a:t>C) Interface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800" dirty="0" smtClean="0"/>
              <a:t>The LM3S9B96 microcontroller includes two I</a:t>
            </a:r>
            <a:r>
              <a:rPr lang="en-US" sz="2800" baseline="30000" dirty="0" smtClean="0"/>
              <a:t>2</a:t>
            </a:r>
            <a:r>
              <a:rPr lang="en-US" sz="2800" dirty="0" smtClean="0"/>
              <a:t>C modules: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Supports both transmitting and receiving data as either a master or a slave 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Four I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C modes: Master/Slave transmit/receive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Two transmission speeds: Standard (100 Kbps) and Fast (400 Kbps) 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Master and slave interrupt generation 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Master with arbitration and clock synchronization, multi-master support, and 7-bit addressing mode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Block Diagram</a:t>
            </a:r>
            <a:endParaRPr lang="en-GB" sz="32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353" y="2348880"/>
            <a:ext cx="8679135" cy="3113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Functional Description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The I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C bus uses only two signals: SDA and SCL, named </a:t>
            </a:r>
            <a:r>
              <a:rPr lang="en-US" sz="2400" dirty="0" smtClean="0">
                <a:solidFill>
                  <a:srgbClr val="00B0F0"/>
                </a:solidFill>
              </a:rPr>
              <a:t>I2CSDA</a:t>
            </a:r>
            <a:r>
              <a:rPr lang="en-US" sz="2400" dirty="0" smtClean="0"/>
              <a:t> and </a:t>
            </a:r>
            <a:r>
              <a:rPr lang="en-US" sz="2400" dirty="0" smtClean="0">
                <a:solidFill>
                  <a:srgbClr val="00B0F0"/>
                </a:solidFill>
              </a:rPr>
              <a:t>I2CSCL</a:t>
            </a:r>
            <a:r>
              <a:rPr lang="en-US" sz="2400" dirty="0" smtClean="0"/>
              <a:t> on </a:t>
            </a:r>
            <a:r>
              <a:rPr lang="en-US" sz="2400" dirty="0" err="1" smtClean="0"/>
              <a:t>Stellaris</a:t>
            </a:r>
            <a:r>
              <a:rPr lang="en-US" sz="2400" dirty="0" smtClean="0"/>
              <a:t> microcontrollers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The bus is considered idle when both lines are High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Every transaction on the I2C bus is nine bits long, i.e., 8 data bits (MSB first) and 1 single acknowledge bit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The number of bytes in one transfer is unrestricted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When a receiver cannot receive another complete byte, it can hold the clock line SCL Low and force the transmitter into a wait state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The data transfer continues when the receiver releases the clock SCL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I</a:t>
            </a:r>
            <a:r>
              <a:rPr lang="en-US" sz="3200" b="1" baseline="30000" dirty="0" smtClean="0"/>
              <a:t>2</a:t>
            </a:r>
            <a:r>
              <a:rPr lang="en-US" sz="3200" b="1" dirty="0" smtClean="0"/>
              <a:t>C Bus Configuration</a:t>
            </a:r>
            <a:endParaRPr lang="en-GB" sz="32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2636912"/>
            <a:ext cx="6419850" cy="249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START and STOP Conditions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The protocol of the I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C bus defines two states to begin and end a transaction: </a:t>
            </a:r>
            <a:r>
              <a:rPr lang="en-US" sz="2400" dirty="0" smtClean="0">
                <a:solidFill>
                  <a:srgbClr val="FF0000"/>
                </a:solidFill>
              </a:rPr>
              <a:t>START</a:t>
            </a:r>
            <a:r>
              <a:rPr lang="en-US" sz="2400" dirty="0" smtClean="0"/>
              <a:t> and </a:t>
            </a:r>
            <a:r>
              <a:rPr lang="en-US" sz="2400" dirty="0" smtClean="0">
                <a:solidFill>
                  <a:srgbClr val="FF0000"/>
                </a:solidFill>
              </a:rPr>
              <a:t>STOP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A </a:t>
            </a:r>
            <a:r>
              <a:rPr lang="en-US" sz="2000" dirty="0" smtClean="0">
                <a:solidFill>
                  <a:srgbClr val="00B0F0"/>
                </a:solidFill>
              </a:rPr>
              <a:t>High-to-Low transition </a:t>
            </a:r>
            <a:r>
              <a:rPr lang="en-US" sz="2000" dirty="0" smtClean="0"/>
              <a:t>on the SDA line while the SCL is High is defined as a </a:t>
            </a:r>
            <a:r>
              <a:rPr lang="en-US" sz="2000" dirty="0" smtClean="0">
                <a:solidFill>
                  <a:srgbClr val="00B0F0"/>
                </a:solidFill>
              </a:rPr>
              <a:t>START</a:t>
            </a:r>
            <a:r>
              <a:rPr lang="en-US" sz="2000" dirty="0" smtClean="0"/>
              <a:t> condition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A </a:t>
            </a:r>
            <a:r>
              <a:rPr lang="en-US" sz="2000" dirty="0" smtClean="0">
                <a:solidFill>
                  <a:srgbClr val="FF0000"/>
                </a:solidFill>
              </a:rPr>
              <a:t>Low-to-High transition </a:t>
            </a:r>
            <a:r>
              <a:rPr lang="en-US" sz="2000" dirty="0" smtClean="0"/>
              <a:t>on the SDA line while SCL is High is defined as a </a:t>
            </a:r>
            <a:r>
              <a:rPr lang="en-US" sz="2000" dirty="0" smtClean="0">
                <a:solidFill>
                  <a:srgbClr val="FF0000"/>
                </a:solidFill>
              </a:rPr>
              <a:t>STOP</a:t>
            </a:r>
            <a:r>
              <a:rPr lang="en-US" sz="2000" dirty="0" smtClean="0"/>
              <a:t> condition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4077072"/>
            <a:ext cx="2609850" cy="18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6016" y="4077072"/>
            <a:ext cx="2752725" cy="186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Data Format with 7-Bit Address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After the START condition, a slave address is transmitted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The address is 7 bits long and followed by a direction bit (</a:t>
            </a:r>
            <a:r>
              <a:rPr lang="en-US" sz="2400" dirty="0" smtClean="0">
                <a:solidFill>
                  <a:srgbClr val="00B0F0"/>
                </a:solidFill>
              </a:rPr>
              <a:t>R/S</a:t>
            </a:r>
            <a:r>
              <a:rPr lang="en-US" sz="2400" dirty="0" smtClean="0"/>
              <a:t> bit in the </a:t>
            </a:r>
            <a:r>
              <a:rPr lang="en-US" sz="2400" b="1" dirty="0" smtClean="0"/>
              <a:t>I2C Master Slave Address (I2CMSA) </a:t>
            </a:r>
            <a:r>
              <a:rPr lang="en-US" sz="2400" dirty="0" smtClean="0"/>
              <a:t>register)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>
                <a:solidFill>
                  <a:srgbClr val="00B0F0"/>
                </a:solidFill>
              </a:rPr>
              <a:t>R/S</a:t>
            </a:r>
            <a:r>
              <a:rPr lang="en-US" sz="2400" dirty="0" smtClean="0"/>
              <a:t> is cleared, a transmit operation (send)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>
                <a:solidFill>
                  <a:srgbClr val="00B0F0"/>
                </a:solidFill>
              </a:rPr>
              <a:t>R/S</a:t>
            </a:r>
            <a:r>
              <a:rPr lang="en-US" sz="2400" dirty="0" smtClean="0"/>
              <a:t> is set, a request for data (receive)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A data transfer is always terminated by a STOP condition generated by the master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A master can initiate communications with another device on the bus by generating a repeated START condition and addressing another slave without first generating a STOP condition.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2">
      <a:majorFont>
        <a:latin typeface="Calibri"/>
        <a:ea typeface="宋体"/>
        <a:cs typeface=""/>
      </a:majorFont>
      <a:minorFont>
        <a:latin typeface="Calibri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stallings">
  <a:themeElements>
    <a:clrScheme name="stallings.po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stallings.pot">
      <a:majorFont>
        <a:latin typeface="Arial Black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tallings.po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llings.po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llings.po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llings.po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llings.po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llings.po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llings.po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4634</TotalTime>
  <Words>1343</Words>
  <Application>Microsoft Office PowerPoint</Application>
  <PresentationFormat>全屏显示(4:3)</PresentationFormat>
  <Paragraphs>141</Paragraphs>
  <Slides>25</Slides>
  <Notes>24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25</vt:i4>
      </vt:variant>
    </vt:vector>
  </HeadingPairs>
  <TitlesOfParts>
    <vt:vector size="35" baseType="lpstr">
      <vt:lpstr>Monotype Sorts</vt:lpstr>
      <vt:lpstr>宋体</vt:lpstr>
      <vt:lpstr>Arial</vt:lpstr>
      <vt:lpstr>Arial Black</vt:lpstr>
      <vt:lpstr>Calibri</vt:lpstr>
      <vt:lpstr>Castellar</vt:lpstr>
      <vt:lpstr>Tahoma</vt:lpstr>
      <vt:lpstr>Times New Roman</vt:lpstr>
      <vt:lpstr>Office 主题</vt:lpstr>
      <vt:lpstr>1_stallings</vt:lpstr>
      <vt:lpstr>Lecture 27: LM3S9B96 Microcontroller – Inter-Integrated Circuit (I2C) Interface </vt:lpstr>
      <vt:lpstr>PowerPoint 演示文稿</vt:lpstr>
      <vt:lpstr>Inter-Integrated Circuit (I2C) Interface</vt:lpstr>
      <vt:lpstr>Inter-Integrated Circuit (I2C) Interface</vt:lpstr>
      <vt:lpstr>Block Diagram</vt:lpstr>
      <vt:lpstr>Functional Description</vt:lpstr>
      <vt:lpstr>I2C Bus Configuration</vt:lpstr>
      <vt:lpstr>START and STOP Conditions</vt:lpstr>
      <vt:lpstr>Data Format with 7-Bit Address</vt:lpstr>
      <vt:lpstr>Data Format with 7-Bit Address</vt:lpstr>
      <vt:lpstr>Data Validity</vt:lpstr>
      <vt:lpstr>Arbitration</vt:lpstr>
      <vt:lpstr>Acknowledge</vt:lpstr>
      <vt:lpstr>Available Speed Modes</vt:lpstr>
      <vt:lpstr>Available Speed Modes</vt:lpstr>
      <vt:lpstr>Interrupts</vt:lpstr>
      <vt:lpstr>I2C Master Interrupts</vt:lpstr>
      <vt:lpstr>I2C Slave Interrupts</vt:lpstr>
      <vt:lpstr>Loopback Operation</vt:lpstr>
      <vt:lpstr>I2C Master Command Sequences</vt:lpstr>
      <vt:lpstr>I2C Master Command Sequences</vt:lpstr>
      <vt:lpstr>I2C Slave Command Sequences</vt:lpstr>
      <vt:lpstr>Initialization and Configuration</vt:lpstr>
      <vt:lpstr>Initialization and Configuration</vt:lpstr>
      <vt:lpstr>Register Map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2: More on I/O and Memory</dc:title>
  <dc:creator>archee</dc:creator>
  <cp:lastModifiedBy>archee</cp:lastModifiedBy>
  <cp:revision>263</cp:revision>
  <dcterms:created xsi:type="dcterms:W3CDTF">2012-02-15T06:15:34Z</dcterms:created>
  <dcterms:modified xsi:type="dcterms:W3CDTF">2014-02-25T03:39:33Z</dcterms:modified>
</cp:coreProperties>
</file>